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20" r:id="rId3"/>
    <p:sldMasterId id="2147483732" r:id="rId4"/>
  </p:sldMasterIdLst>
  <p:notesMasterIdLst>
    <p:notesMasterId r:id="rId29"/>
  </p:notesMasterIdLst>
  <p:sldIdLst>
    <p:sldId id="341" r:id="rId5"/>
    <p:sldId id="340" r:id="rId6"/>
    <p:sldId id="277" r:id="rId7"/>
    <p:sldId id="295" r:id="rId8"/>
    <p:sldId id="290" r:id="rId9"/>
    <p:sldId id="300" r:id="rId10"/>
    <p:sldId id="307" r:id="rId11"/>
    <p:sldId id="348" r:id="rId12"/>
    <p:sldId id="349" r:id="rId13"/>
    <p:sldId id="309" r:id="rId14"/>
    <p:sldId id="318" r:id="rId15"/>
    <p:sldId id="313" r:id="rId16"/>
    <p:sldId id="323" r:id="rId17"/>
    <p:sldId id="324" r:id="rId18"/>
    <p:sldId id="326" r:id="rId19"/>
    <p:sldId id="310" r:id="rId20"/>
    <p:sldId id="311" r:id="rId21"/>
    <p:sldId id="321" r:id="rId22"/>
    <p:sldId id="345" r:id="rId23"/>
    <p:sldId id="346" r:id="rId24"/>
    <p:sldId id="329" r:id="rId25"/>
    <p:sldId id="332" r:id="rId26"/>
    <p:sldId id="338" r:id="rId27"/>
    <p:sldId id="27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63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D309C6-0519-45EC-AA6E-BA03D5C7F22C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A3FAEF7E-BCAA-4998-8201-C94159878F3F}" type="pres">
      <dgm:prSet presAssocID="{9FD309C6-0519-45EC-AA6E-BA03D5C7F22C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4FC7B081-5F61-44E1-BAE8-D7F340FEFB29}" type="presOf" srcId="{9FD309C6-0519-45EC-AA6E-BA03D5C7F22C}" destId="{A3FAEF7E-BCAA-4998-8201-C94159878F3F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1E3EE1-4031-405B-AD1F-8EE68907F1E1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26BD64-C052-445A-84B5-D21190990C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24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image" Target="../media/image4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4" Type="http://schemas.openxmlformats.org/officeDocument/2006/relationships/image" Target="../media/image4.jpe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8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304636"/>
      </p:ext>
    </p:extLst>
  </p:cSld>
  <p:clrMapOvr>
    <a:masterClrMapping/>
  </p:clrMapOvr>
  <p:transition spd="slow" advClick="0" advTm="18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619989"/>
      </p:ext>
    </p:extLst>
  </p:cSld>
  <p:clrMapOvr>
    <a:masterClrMapping/>
  </p:clrMapOvr>
  <p:transition spd="slow" advClick="0" advTm="18000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1373026-6895-4FF3-ADA9-57DCC380C03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8000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1D82CF-272C-4380-8F45-84A53EDD21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00669"/>
      </p:ext>
    </p:extLst>
  </p:cSld>
  <p:clrMapOvr>
    <a:masterClrMapping/>
  </p:clrMapOvr>
  <p:transition spd="slow" advClick="0" advTm="18000"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3DD2B-D67A-4FEF-94DC-9F5D3798E68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793635"/>
      </p:ext>
    </p:extLst>
  </p:cSld>
  <p:clrMapOvr>
    <a:masterClrMapping/>
  </p:clrMapOvr>
  <p:transition spd="slow" advClick="0" advTm="18000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CE4D9E-34D8-40D6-A57D-4C48322B91F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180539"/>
      </p:ext>
    </p:extLst>
  </p:cSld>
  <p:clrMapOvr>
    <a:masterClrMapping/>
  </p:clrMapOvr>
  <p:transition spd="slow" advClick="0" advTm="18000"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BA7058-014C-48FA-BE7C-82AC49411E1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226121"/>
      </p:ext>
    </p:extLst>
  </p:cSld>
  <p:clrMapOvr>
    <a:masterClrMapping/>
  </p:clrMapOvr>
  <p:transition spd="slow" advClick="0" advTm="18000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A3F18-D09E-46FD-B406-317A9D86B59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52930"/>
      </p:ext>
    </p:extLst>
  </p:cSld>
  <p:clrMapOvr>
    <a:masterClrMapping/>
  </p:clrMapOvr>
  <p:transition spd="slow" advClick="0" advTm="18000"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92E45F-3383-4C96-97F6-EA00472AC9F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328952"/>
      </p:ext>
    </p:extLst>
  </p:cSld>
  <p:clrMapOvr>
    <a:masterClrMapping/>
  </p:clrMapOvr>
  <p:transition spd="slow" advClick="0" advTm="18000"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85AB17-F724-422D-8970-0A89A300323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98474"/>
      </p:ext>
    </p:extLst>
  </p:cSld>
  <p:clrMapOvr>
    <a:masterClrMapping/>
  </p:clrMapOvr>
  <p:transition spd="slow" advClick="0" advTm="18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167360"/>
      </p:ext>
    </p:extLst>
  </p:cSld>
  <p:clrMapOvr>
    <a:masterClrMapping/>
  </p:clrMapOvr>
  <p:transition spd="slow" advClick="0" advTm="18000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8F9068-3575-46F6-8038-7A181EF08C9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957142"/>
      </p:ext>
    </p:extLst>
  </p:cSld>
  <p:clrMapOvr>
    <a:masterClrMapping/>
  </p:clrMapOvr>
  <p:transition spd="slow" advClick="0" advTm="18000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D57544-FB4B-4927-AA62-1A363BCFCE1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516272"/>
      </p:ext>
    </p:extLst>
  </p:cSld>
  <p:clrMapOvr>
    <a:masterClrMapping/>
  </p:clrMapOvr>
  <p:transition spd="slow" advClick="0" advTm="18000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E5482F-B6A2-414C-896F-0F1A1FCD5CF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996476"/>
      </p:ext>
    </p:extLst>
  </p:cSld>
  <p:clrMapOvr>
    <a:masterClrMapping/>
  </p:clrMapOvr>
  <p:transition spd="slow" advClick="0" advTm="18000"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8000"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80275"/>
      </p:ext>
    </p:extLst>
  </p:cSld>
  <p:clrMapOvr>
    <a:masterClrMapping/>
  </p:clrMapOvr>
  <p:transition spd="slow" advClick="0" advTm="18000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588786"/>
      </p:ext>
    </p:extLst>
  </p:cSld>
  <p:clrMapOvr>
    <a:masterClrMapping/>
  </p:clrMapOvr>
  <p:transition spd="slow" advClick="0" advTm="18000"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19534"/>
      </p:ext>
    </p:extLst>
  </p:cSld>
  <p:clrMapOvr>
    <a:masterClrMapping/>
  </p:clrMapOvr>
  <p:transition spd="slow" advClick="0" advTm="18000"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118219"/>
      </p:ext>
    </p:extLst>
  </p:cSld>
  <p:clrMapOvr>
    <a:masterClrMapping/>
  </p:clrMapOvr>
  <p:transition spd="slow" advClick="0" advTm="18000"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073689"/>
      </p:ext>
    </p:extLst>
  </p:cSld>
  <p:clrMapOvr>
    <a:masterClrMapping/>
  </p:clrMapOvr>
  <p:transition spd="slow" advClick="0" advTm="18000">
    <p:dissolv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392966"/>
      </p:ext>
    </p:extLst>
  </p:cSld>
  <p:clrMapOvr>
    <a:masterClrMapping/>
  </p:clrMapOvr>
  <p:transition spd="slow" advClick="0" advTm="18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338741"/>
      </p:ext>
    </p:extLst>
  </p:cSld>
  <p:clrMapOvr>
    <a:masterClrMapping/>
  </p:clrMapOvr>
  <p:transition spd="slow" advClick="0" advTm="18000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054255"/>
      </p:ext>
    </p:extLst>
  </p:cSld>
  <p:clrMapOvr>
    <a:masterClrMapping/>
  </p:clrMapOvr>
  <p:transition spd="slow" advClick="0" advTm="18000">
    <p:dissolv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433725"/>
      </p:ext>
    </p:extLst>
  </p:cSld>
  <p:clrMapOvr>
    <a:masterClrMapping/>
  </p:clrMapOvr>
  <p:transition spd="slow" advClick="0" advTm="18000">
    <p:dissolv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27954"/>
      </p:ext>
    </p:extLst>
  </p:cSld>
  <p:clrMapOvr>
    <a:masterClrMapping/>
  </p:clrMapOvr>
  <p:transition spd="slow" advClick="0" advTm="18000">
    <p:dissolv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775863"/>
      </p:ext>
    </p:extLst>
  </p:cSld>
  <p:clrMapOvr>
    <a:masterClrMapping/>
  </p:clrMapOvr>
  <p:transition spd="slow" advClick="0" advTm="18000">
    <p:dissolv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6567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D16CCD7-2842-457F-A061-63CD2125792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8000">
    <p:dissolv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06B8C2-2B09-4BF6-9CEF-F3985DFE26D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519987"/>
      </p:ext>
    </p:extLst>
  </p:cSld>
  <p:clrMapOvr>
    <a:masterClrMapping/>
  </p:clrMapOvr>
  <p:transition spd="slow" advClick="0" advTm="18000">
    <p:dissolv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5A090C-1D0A-4991-B440-88006F5D41D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493878"/>
      </p:ext>
    </p:extLst>
  </p:cSld>
  <p:clrMapOvr>
    <a:masterClrMapping/>
  </p:clrMapOvr>
  <p:transition spd="slow" advClick="0" advTm="18000">
    <p:dissolv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9BD5F6-1B15-4692-9632-F797B54950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760781"/>
      </p:ext>
    </p:extLst>
  </p:cSld>
  <p:clrMapOvr>
    <a:masterClrMapping/>
  </p:clrMapOvr>
  <p:transition spd="slow" advClick="0" advTm="18000">
    <p:dissolv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4691B-C070-49A0-A8A4-2795068ECC2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455160"/>
      </p:ext>
    </p:extLst>
  </p:cSld>
  <p:clrMapOvr>
    <a:masterClrMapping/>
  </p:clrMapOvr>
  <p:transition spd="slow" advClick="0" advTm="18000">
    <p:dissolv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5508B3-D702-4983-B753-2980FAE691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761465"/>
      </p:ext>
    </p:extLst>
  </p:cSld>
  <p:clrMapOvr>
    <a:masterClrMapping/>
  </p:clrMapOvr>
  <p:transition spd="slow" advClick="0" advTm="18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444243"/>
      </p:ext>
    </p:extLst>
  </p:cSld>
  <p:clrMapOvr>
    <a:masterClrMapping/>
  </p:clrMapOvr>
  <p:transition spd="slow" advClick="0" advTm="18000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39377E-AA83-4FAA-AC3E-E9512A669A9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67332"/>
      </p:ext>
    </p:extLst>
  </p:cSld>
  <p:clrMapOvr>
    <a:masterClrMapping/>
  </p:clrMapOvr>
  <p:transition spd="slow" advClick="0" advTm="18000">
    <p:dissolv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68B603-E466-48A6-BBFF-71DD3BBB9F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834832"/>
      </p:ext>
    </p:extLst>
  </p:cSld>
  <p:clrMapOvr>
    <a:masterClrMapping/>
  </p:clrMapOvr>
  <p:transition spd="slow" advClick="0" advTm="18000">
    <p:dissolv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C17BBF-EEC3-415D-9687-98DCD149C5D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647768"/>
      </p:ext>
    </p:extLst>
  </p:cSld>
  <p:clrMapOvr>
    <a:masterClrMapping/>
  </p:clrMapOvr>
  <p:transition spd="slow" advClick="0" advTm="18000">
    <p:dissolv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1E7D46-8649-4567-A6DF-4DF08AC2E77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71327"/>
      </p:ext>
    </p:extLst>
  </p:cSld>
  <p:clrMapOvr>
    <a:masterClrMapping/>
  </p:clrMapOvr>
  <p:transition spd="slow" advClick="0" advTm="18000">
    <p:dissolv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DC4928-2BB0-47B2-A4A2-F2B3D6AAAB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265237"/>
      </p:ext>
    </p:extLst>
  </p:cSld>
  <p:clrMapOvr>
    <a:masterClrMapping/>
  </p:clrMapOvr>
  <p:transition spd="slow" advClick="0" advTm="18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44594"/>
      </p:ext>
    </p:extLst>
  </p:cSld>
  <p:clrMapOvr>
    <a:masterClrMapping/>
  </p:clrMapOvr>
  <p:transition spd="slow" advClick="0" advTm="18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786773"/>
      </p:ext>
    </p:extLst>
  </p:cSld>
  <p:clrMapOvr>
    <a:masterClrMapping/>
  </p:clrMapOvr>
  <p:transition spd="slow" advClick="0" advTm="18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223241"/>
      </p:ext>
    </p:extLst>
  </p:cSld>
  <p:clrMapOvr>
    <a:masterClrMapping/>
  </p:clrMapOvr>
  <p:transition spd="slow" advClick="0" advTm="18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110467"/>
      </p:ext>
    </p:extLst>
  </p:cSld>
  <p:clrMapOvr>
    <a:masterClrMapping/>
  </p:clrMapOvr>
  <p:transition spd="slow" advClick="0" advTm="18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110915"/>
      </p:ext>
    </p:extLst>
  </p:cSld>
  <p:clrMapOvr>
    <a:masterClrMapping/>
  </p:clrMapOvr>
  <p:transition spd="slow" advClick="0" advTm="18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9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1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ags" Target="../tags/tag13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ags" Target="../tags/tag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 advClick="0" advTm="18000">
    <p:dissolve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824877C-50D0-4430-9BB3-6F9FE340CDB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 advClick="0" advTm="18000">
    <p:dissolve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0FF6BBFE-3216-4DB4-9A2C-FF074FA40D1D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822DFFD-BB3C-4C99-A0E9-97DCC354E6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 advClick="0" advTm="18000">
    <p:dissolve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1E3B1D4-4344-47FC-AD99-8106A92DB93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 advClick="0" advTm="18000">
    <p:dissolve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0%D0%B2%D1%82%D0%BE%D1%80" TargetMode="External"/><Relationship Id="rId2" Type="http://schemas.openxmlformats.org/officeDocument/2006/relationships/hyperlink" Target="http://ru.wikipedia.org/wiki/%D0%9F%D1%80%D0%BE%D1%86%D0%B5%D1%81%D1%81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130425"/>
            <a:ext cx="7929618" cy="1470025"/>
          </a:xfrm>
        </p:spPr>
        <p:txBody>
          <a:bodyPr/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«РАЗВИТИЕ ХУДОЖЕСТВЕННО-ТВОРЧЕСКИХ СПОСОБНОСТЕЙ</a:t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r>
              <a:rPr lang="ru-RU" sz="2400" b="1" i="1" dirty="0" smtClean="0">
                <a:solidFill>
                  <a:srgbClr val="FF0000"/>
                </a:solidFill>
              </a:rPr>
              <a:t>У ДЕТЕЙ ДОШКОЛЬНОГО ВОЗРАСТА</a:t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r>
              <a:rPr lang="ru-RU" sz="2400" b="1" i="1" dirty="0" smtClean="0">
                <a:solidFill>
                  <a:srgbClr val="FF0000"/>
                </a:solidFill>
              </a:rPr>
              <a:t>ЧЕРЕЗ ИНТЕГРАЦИЮ РАЗЛИЧНЫХ ВИДОВ ДЕЯТЕЛЬНОСТИ»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01924" y="3886200"/>
            <a:ext cx="5727727" cy="1752600"/>
          </a:xfrm>
        </p:spPr>
        <p:txBody>
          <a:bodyPr/>
          <a:lstStyle/>
          <a:p>
            <a:r>
              <a:rPr lang="ru-RU" dirty="0" smtClean="0"/>
              <a:t> 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pPr algn="r"/>
            <a:r>
              <a:rPr lang="ru-RU" sz="1800" b="1" dirty="0" smtClean="0">
                <a:solidFill>
                  <a:srgbClr val="002060"/>
                </a:solidFill>
              </a:rPr>
              <a:t>Подготовила: воспитатель  </a:t>
            </a:r>
            <a:r>
              <a:rPr lang="ru-RU" sz="1800" b="1" dirty="0" err="1" smtClean="0">
                <a:solidFill>
                  <a:srgbClr val="002060"/>
                </a:solidFill>
              </a:rPr>
              <a:t>Кильдюшова</a:t>
            </a:r>
            <a:r>
              <a:rPr lang="ru-RU" sz="1800" b="1" dirty="0" smtClean="0">
                <a:solidFill>
                  <a:srgbClr val="002060"/>
                </a:solidFill>
              </a:rPr>
              <a:t> Динара </a:t>
            </a:r>
            <a:r>
              <a:rPr lang="ru-RU" sz="1800" b="1" dirty="0" err="1" smtClean="0">
                <a:solidFill>
                  <a:srgbClr val="002060"/>
                </a:solidFill>
              </a:rPr>
              <a:t>Эльмировна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endParaRPr lang="ru-RU" sz="1800" dirty="0">
              <a:solidFill>
                <a:srgbClr val="002060"/>
              </a:solidFill>
            </a:endParaRPr>
          </a:p>
          <a:p>
            <a:endParaRPr lang="ru-RU" sz="1600" dirty="0" smtClean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404665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МБДОУ «Детский сад комбинированного вида № 63 «Калинка» пгт.Нижняя Мактама» </a:t>
            </a:r>
            <a:endParaRPr lang="ru-RU" dirty="0"/>
          </a:p>
        </p:txBody>
      </p:sp>
    </p:spTree>
  </p:cSld>
  <p:clrMapOvr>
    <a:masterClrMapping/>
  </p:clrMapOvr>
  <p:transition spd="slow" advClick="0" advTm="18000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42844" y="1643050"/>
          <a:ext cx="8201028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3000364" y="2481689"/>
            <a:ext cx="3500462" cy="914400"/>
          </a:xfrm>
          <a:prstGeom prst="snip2Diag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Развитие продуктивной деятельности детей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3714744" y="3927926"/>
            <a:ext cx="3643338" cy="914400"/>
          </a:xfrm>
          <a:prstGeom prst="snip2Diag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Развитие детского творчества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4461235" y="5421547"/>
            <a:ext cx="3571900" cy="1071570"/>
          </a:xfrm>
          <a:prstGeom prst="snip2Diag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Приобщение к изобразительному </a:t>
            </a:r>
            <a:r>
              <a:rPr lang="ru-RU" dirty="0" err="1" smtClean="0">
                <a:solidFill>
                  <a:schemeClr val="tx1"/>
                </a:solidFill>
              </a:rPr>
              <a:t>искусству+</a:t>
            </a:r>
            <a:r>
              <a:rPr lang="ru-RU" dirty="0" smtClean="0">
                <a:solidFill>
                  <a:schemeClr val="tx1"/>
                </a:solidFill>
              </a:rPr>
              <a:t> эстетическая развивающая среда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1759456" y="2705235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2511160" y="4142810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3225540" y="5715016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571604" y="512676"/>
            <a:ext cx="5715040" cy="1368152"/>
          </a:xfrm>
          <a:prstGeom prst="roundRect">
            <a:avLst>
              <a:gd name="adj" fmla="val 15535"/>
            </a:avLst>
          </a:prstGeom>
          <a:solidFill>
            <a:srgbClr val="3663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Образовательная область «Художественно-эстетическое развитие»</a:t>
            </a:r>
            <a:endParaRPr lang="ru-RU" sz="2400" dirty="0"/>
          </a:p>
        </p:txBody>
      </p:sp>
    </p:spTree>
  </p:cSld>
  <p:clrMapOvr>
    <a:masterClrMapping/>
  </p:clrMapOvr>
  <p:transition spd="slow" advClick="0" advTm="1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3" y="0"/>
            <a:ext cx="8226425" cy="65722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85786" y="0"/>
            <a:ext cx="7643866" cy="120012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</a:rPr>
              <a:t>Развитие детского творчества</a:t>
            </a:r>
            <a:endParaRPr lang="ru-RU" sz="3600" b="1" i="1" dirty="0">
              <a:solidFill>
                <a:schemeClr val="tx1"/>
              </a:solidFill>
            </a:endParaRPr>
          </a:p>
        </p:txBody>
      </p:sp>
      <p:sp>
        <p:nvSpPr>
          <p:cNvPr id="4" name="Овальная выноска 3"/>
          <p:cNvSpPr/>
          <p:nvPr/>
        </p:nvSpPr>
        <p:spPr>
          <a:xfrm>
            <a:off x="642910" y="1500174"/>
            <a:ext cx="2643206" cy="898400"/>
          </a:xfrm>
          <a:prstGeom prst="wedgeEllipse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Развитие эстетического восприятия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4786314" y="1643050"/>
            <a:ext cx="3500462" cy="1469904"/>
          </a:xfrm>
          <a:prstGeom prst="wedgeEllipse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Интерес к занятиям изобразительной деятельностью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1285852" y="2857496"/>
            <a:ext cx="3286148" cy="1327028"/>
          </a:xfrm>
          <a:prstGeom prst="wedgeEllipse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Обогащение представлений детей об искусстве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4929190" y="3643314"/>
            <a:ext cx="3429024" cy="1184152"/>
          </a:xfrm>
          <a:prstGeom prst="wedgeEllipse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Использование средств выразительности в работах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Овальная выноска 7"/>
          <p:cNvSpPr/>
          <p:nvPr/>
        </p:nvSpPr>
        <p:spPr>
          <a:xfrm>
            <a:off x="0" y="4869160"/>
            <a:ext cx="4644008" cy="1811600"/>
          </a:xfrm>
          <a:prstGeom prst="wedgeEllipse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Развитие коллективного творчества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4786314" y="5357826"/>
            <a:ext cx="3143272" cy="928694"/>
          </a:xfrm>
          <a:prstGeom prst="wedgeEllipse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Рассматривание работ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 advClick="0" advTm="1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0" y="0"/>
            <a:ext cx="9144000" cy="1391072"/>
          </a:xfrm>
          <a:prstGeom prst="round2Diag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Художественная деятельность и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 детское творчество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8982" y="4436516"/>
            <a:ext cx="3600400" cy="1809899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Изобразительно-выразительные умения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148064" y="4446215"/>
            <a:ext cx="3600400" cy="1800200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Технические умения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19672" y="1643050"/>
            <a:ext cx="5904656" cy="1989423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Развитие компонентов изобразительной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деятельности,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творческих проявлений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6296" y="1867756"/>
            <a:ext cx="23812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217016"/>
      </p:ext>
    </p:extLst>
  </p:cSld>
  <p:clrMapOvr>
    <a:masterClrMapping/>
  </p:clrMapOvr>
  <p:transition spd="slow" advClick="0" advTm="1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48680"/>
            <a:ext cx="8226425" cy="1008112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Совместная работа 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Аппликация из салфеток «Цветок для МАМЫ»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IMG_101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204864"/>
            <a:ext cx="4037012" cy="3456384"/>
          </a:xfrm>
        </p:spPr>
      </p:pic>
      <p:pic>
        <p:nvPicPr>
          <p:cNvPr id="6" name="Содержимое 5" descr="IMG_100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2996952"/>
            <a:ext cx="3816424" cy="3388370"/>
          </a:xfrm>
        </p:spPr>
      </p:pic>
    </p:spTree>
  </p:cSld>
  <p:clrMapOvr>
    <a:masterClrMapping/>
  </p:clrMapOvr>
  <p:transition spd="slow" advClick="0" advTm="1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IMG_104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836712"/>
            <a:ext cx="4320480" cy="3027759"/>
          </a:xfrm>
        </p:spPr>
      </p:pic>
      <p:pic>
        <p:nvPicPr>
          <p:cNvPr id="6" name="Содержимое 5" descr="IMG_104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836712"/>
            <a:ext cx="3384376" cy="3027760"/>
          </a:xfrm>
        </p:spPr>
      </p:pic>
      <p:pic>
        <p:nvPicPr>
          <p:cNvPr id="7" name="Содержимое 4" descr="IMG_104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267744" y="3501008"/>
            <a:ext cx="3960440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 advTm="1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3" y="0"/>
            <a:ext cx="8226425" cy="1556792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Лепка  - </a:t>
            </a:r>
            <a:r>
              <a:rPr lang="ru-RU" b="1" i="1" dirty="0" err="1" smtClean="0">
                <a:solidFill>
                  <a:srgbClr val="FF0000"/>
                </a:solidFill>
              </a:rPr>
              <a:t>пластинография«Светофор</a:t>
            </a:r>
            <a:r>
              <a:rPr lang="ru-RU" b="1" i="1" dirty="0" smtClean="0">
                <a:solidFill>
                  <a:srgbClr val="FF0000"/>
                </a:solidFill>
              </a:rPr>
              <a:t>»</a:t>
            </a:r>
            <a:br>
              <a:rPr lang="ru-RU" b="1" i="1" dirty="0" smtClean="0">
                <a:solidFill>
                  <a:srgbClr val="FF0000"/>
                </a:solidFill>
              </a:rPr>
            </a:b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IMG_1087.JPG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727" b="12727"/>
          <a:stretch>
            <a:fillRect/>
          </a:stretch>
        </p:blipFill>
        <p:spPr>
          <a:xfrm>
            <a:off x="1259632" y="1628800"/>
            <a:ext cx="6782430" cy="3384376"/>
          </a:xfrm>
        </p:spPr>
      </p:pic>
    </p:spTree>
  </p:cSld>
  <p:clrMapOvr>
    <a:masterClrMapping/>
  </p:clrMapOvr>
  <p:transition spd="slow" advClick="0" advTm="1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500043"/>
            <a:ext cx="7772400" cy="1143008"/>
          </a:xfrm>
        </p:spPr>
        <p:txBody>
          <a:bodyPr/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Направление «Художественно-эстетическое развитие»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43042" y="1785926"/>
            <a:ext cx="5857916" cy="914400"/>
          </a:xfrm>
          <a:prstGeom prst="roundRect">
            <a:avLst/>
          </a:prstGeom>
          <a:solidFill>
            <a:srgbClr val="3663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Образовательная область «Музыка»</a:t>
            </a:r>
            <a:endParaRPr lang="ru-RU" sz="3600" dirty="0"/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4071934" y="3500438"/>
            <a:ext cx="3643338" cy="914400"/>
          </a:xfrm>
          <a:prstGeom prst="snip2Diag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Развитие музыкально-художественной деятельности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4143372" y="5000636"/>
            <a:ext cx="3571900" cy="914400"/>
          </a:xfrm>
          <a:prstGeom prst="snip2Diag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Приобщение к музыкальному искусству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2786050" y="3643314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2786050" y="5072074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Click="0" advTm="1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428604"/>
            <a:ext cx="7772400" cy="1500187"/>
          </a:xfrm>
        </p:spPr>
        <p:txBody>
          <a:bodyPr/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Развитие музыкально-художественной деятельности,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Приобщение к музыкальному искусству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0" y="2000240"/>
            <a:ext cx="2071702" cy="1000132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слушание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2643174" y="2214554"/>
            <a:ext cx="1857388" cy="1398466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Выноска-облако 5"/>
          <p:cNvSpPr/>
          <p:nvPr/>
        </p:nvSpPr>
        <p:spPr>
          <a:xfrm>
            <a:off x="5214942" y="2143116"/>
            <a:ext cx="2571768" cy="1469904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Песенное творчество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214282" y="3929066"/>
            <a:ext cx="2700350" cy="1469904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Музыкально-ритмические движения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5214942" y="3857628"/>
            <a:ext cx="3071834" cy="1643074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Развитие танцевально-игрового творчества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643174" y="4786322"/>
            <a:ext cx="2786082" cy="1327028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Игра на детских музыкальных инструментах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 advClick="0" advTm="1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Развитие художественно-творческих способностей через музыку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P103016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060848"/>
            <a:ext cx="4241105" cy="3528392"/>
          </a:xfrm>
        </p:spPr>
      </p:pic>
      <p:pic>
        <p:nvPicPr>
          <p:cNvPr id="6" name="Содержимое 5" descr="P103015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2060848"/>
            <a:ext cx="3816423" cy="3528392"/>
          </a:xfrm>
        </p:spPr>
      </p:pic>
    </p:spTree>
  </p:cSld>
  <p:clrMapOvr>
    <a:masterClrMapping/>
  </p:clrMapOvr>
  <p:transition spd="slow" advClick="0" advTm="1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Праздник Осени.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DSCN222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772816"/>
            <a:ext cx="4037012" cy="2270819"/>
          </a:xfrm>
        </p:spPr>
      </p:pic>
      <p:pic>
        <p:nvPicPr>
          <p:cNvPr id="6" name="Содержимое 5" descr="DSCN222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132856"/>
            <a:ext cx="4247455" cy="3744415"/>
          </a:xfrm>
        </p:spPr>
      </p:pic>
      <p:pic>
        <p:nvPicPr>
          <p:cNvPr id="7" name="Содержимое 5" descr="DSCN222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23528" y="4077072"/>
            <a:ext cx="4037013" cy="2486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 advTm="1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6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6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908720"/>
            <a:ext cx="7772400" cy="1933579"/>
          </a:xfrm>
        </p:spPr>
        <p:txBody>
          <a:bodyPr/>
          <a:lstStyle/>
          <a:p>
            <a:r>
              <a:rPr lang="ru-RU" sz="1400" dirty="0" smtClean="0">
                <a:solidFill>
                  <a:srgbClr val="002060"/>
                </a:solidFill>
              </a:rPr>
              <a:t>— </a:t>
            </a:r>
            <a:r>
              <a:rPr lang="ru-RU" sz="1400" dirty="0" smtClean="0">
                <a:solidFill>
                  <a:srgbClr val="002060"/>
                </a:solidFill>
                <a:hlinkClick r:id="rId2" tooltip="Процесс"/>
              </a:rPr>
              <a:t>процесс</a:t>
            </a:r>
            <a:r>
              <a:rPr lang="ru-RU" sz="1400" dirty="0" smtClean="0">
                <a:solidFill>
                  <a:srgbClr val="002060"/>
                </a:solidFill>
              </a:rPr>
              <a:t> деятельности, создающий качественно новые материальные и духовные ценности или итог создания объективно нового.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/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 Основной критерий, отличающий творчество от изготовления (производства) — уникальность его результата. 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/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Результат творчества невозможно прямо вывести из начальных условий. Никто, кроме, возможно, </a:t>
            </a:r>
            <a:r>
              <a:rPr lang="ru-RU" sz="1400" dirty="0" smtClean="0">
                <a:solidFill>
                  <a:srgbClr val="002060"/>
                </a:solidFill>
                <a:hlinkClick r:id="rId3" tooltip="Автор"/>
              </a:rPr>
              <a:t>автора</a:t>
            </a:r>
            <a:r>
              <a:rPr lang="ru-RU" sz="1400" dirty="0" smtClean="0">
                <a:solidFill>
                  <a:srgbClr val="002060"/>
                </a:solidFill>
              </a:rPr>
              <a:t>, не может получить в точности такой же результат, если создать для него ту же исходную ситуацию. Таким образом, в процессе творчества автор вкладывает в материал некие несводимые к трудовым операциям или логическому выводу возможности, выражает в конечном результате какие-то аспекты своей личности. Именно этот факт придаёт продуктам творчества дополнительную ценность в сравнении с продуктами производства.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/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Творчество — это: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деятельность, порождающая нечто качественно новое, никогда ранее не существовавшее;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создание чего-то нового, ценного не только для данного человека, но и для других;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процесс создания субъективных ценностей (</a:t>
            </a:r>
            <a:r>
              <a:rPr lang="ru-RU" sz="1400" dirty="0" err="1" smtClean="0">
                <a:solidFill>
                  <a:srgbClr val="002060"/>
                </a:solidFill>
              </a:rPr>
              <a:t>википедия</a:t>
            </a:r>
            <a:r>
              <a:rPr lang="ru-RU" sz="1400" dirty="0" smtClean="0">
                <a:solidFill>
                  <a:srgbClr val="002060"/>
                </a:solidFill>
              </a:rPr>
              <a:t> – свободная энциклопедия)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214291"/>
            <a:ext cx="7587156" cy="550414"/>
          </a:xfrm>
          <a:solidFill>
            <a:schemeClr val="bg1"/>
          </a:solidFill>
        </p:spPr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>творчество </a:t>
            </a:r>
            <a:r>
              <a:rPr lang="ru-RU" dirty="0" smtClean="0">
                <a:solidFill>
                  <a:srgbClr val="FF0000"/>
                </a:solidFill>
              </a:rPr>
              <a:t>-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 advTm="18000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6425" cy="1285876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Осенний оркестр. 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DSCN223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988840"/>
            <a:ext cx="5040560" cy="3888432"/>
          </a:xfrm>
        </p:spPr>
      </p:pic>
    </p:spTree>
  </p:cSld>
  <p:clrMapOvr>
    <a:masterClrMapping/>
  </p:clrMapOvr>
  <p:transition spd="slow" advClick="0" advTm="1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60648"/>
            <a:ext cx="8226425" cy="1080120"/>
          </a:xfrm>
        </p:spPr>
        <p:txBody>
          <a:bodyPr/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Развитие художественно-творческих способностей у детей дошкольного возраста во взаимодействии с семьей. Осенняя выставка «Улыбка Осени»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3" name="Содержимое 4" descr="P10208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340769"/>
            <a:ext cx="3240360" cy="2880320"/>
          </a:xfrm>
          <a:prstGeom prst="rect">
            <a:avLst/>
          </a:prstGeom>
        </p:spPr>
      </p:pic>
      <p:pic>
        <p:nvPicPr>
          <p:cNvPr id="4" name="Содержимое 4" descr="P102088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1484783"/>
            <a:ext cx="3528392" cy="2520281"/>
          </a:xfrm>
          <a:prstGeom prst="rect">
            <a:avLst/>
          </a:prstGeom>
        </p:spPr>
      </p:pic>
      <p:pic>
        <p:nvPicPr>
          <p:cNvPr id="5" name="Содержимое 4" descr="ь 0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4149080"/>
            <a:ext cx="3644532" cy="2448272"/>
          </a:xfrm>
          <a:prstGeom prst="rect">
            <a:avLst/>
          </a:prstGeom>
        </p:spPr>
      </p:pic>
    </p:spTree>
  </p:cSld>
  <p:clrMapOvr>
    <a:masterClrMapping/>
  </p:clrMapOvr>
  <p:transition spd="slow" advClick="0" advTm="18000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ь 01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259632" y="476672"/>
            <a:ext cx="7056784" cy="5544616"/>
          </a:xfrm>
        </p:spPr>
      </p:pic>
    </p:spTree>
  </p:cSld>
  <p:clrMapOvr>
    <a:masterClrMapping/>
  </p:clrMapOvr>
  <p:transition spd="slow" advClick="0" advTm="18000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76672"/>
            <a:ext cx="8226425" cy="1368152"/>
          </a:xfrm>
        </p:spPr>
        <p:txBody>
          <a:bodyPr/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«Развитие двигательной активности детей дошкольного возраста посредством приобщения к различным видам спорта »</a:t>
            </a:r>
            <a:r>
              <a:rPr lang="ru-RU" b="1" i="1" dirty="0" smtClean="0">
                <a:solidFill>
                  <a:srgbClr val="C00000"/>
                </a:solidFill>
              </a:rPr>
              <a:t/>
            </a:r>
            <a:br>
              <a:rPr lang="ru-RU" b="1" i="1" dirty="0" smtClean="0">
                <a:solidFill>
                  <a:srgbClr val="C00000"/>
                </a:solidFill>
              </a:rPr>
            </a:b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3" name="Содержимое 4" descr="P10208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565794"/>
            <a:ext cx="3456384" cy="2655294"/>
          </a:xfrm>
          <a:prstGeom prst="rect">
            <a:avLst/>
          </a:prstGeom>
        </p:spPr>
      </p:pic>
      <p:pic>
        <p:nvPicPr>
          <p:cNvPr id="4" name="Содержимое 4" descr="P102088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4005064"/>
            <a:ext cx="3240360" cy="2664296"/>
          </a:xfrm>
          <a:prstGeom prst="rect">
            <a:avLst/>
          </a:prstGeom>
        </p:spPr>
      </p:pic>
      <p:pic>
        <p:nvPicPr>
          <p:cNvPr id="5" name="Содержимое 4" descr="P102088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1556792"/>
            <a:ext cx="2880320" cy="2448272"/>
          </a:xfrm>
          <a:prstGeom prst="rect">
            <a:avLst/>
          </a:prstGeom>
        </p:spPr>
      </p:pic>
    </p:spTree>
  </p:cSld>
  <p:clrMapOvr>
    <a:masterClrMapping/>
  </p:clrMapOvr>
  <p:transition spd="slow" advClick="0" advTm="1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5200" y="1412776"/>
            <a:ext cx="6055968" cy="513854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536" y="87447"/>
            <a:ext cx="80035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046042"/>
      </p:ext>
    </p:extLst>
  </p:cSld>
  <p:clrMapOvr>
    <a:masterClrMapping/>
  </p:clrMapOvr>
  <p:transition spd="slow" advClick="0" advTm="1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4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467544" y="188640"/>
            <a:ext cx="8064896" cy="1883038"/>
          </a:xfrm>
          <a:prstGeom prst="round2Diag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Модель организации образовательного процесса по развитию художественно-творческих способностей у детей дошкольного возраста через интеграцию различных видов деятельности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9313" y="2216323"/>
            <a:ext cx="3240360" cy="165390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Совместная деятельность взрослого и ребенка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5292080" y="2216323"/>
            <a:ext cx="3428406" cy="165390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Самостоятельная деятельность детей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Минус 12"/>
          <p:cNvSpPr/>
          <p:nvPr/>
        </p:nvSpPr>
        <p:spPr>
          <a:xfrm>
            <a:off x="359947" y="5159647"/>
            <a:ext cx="228600" cy="504056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Минус 13"/>
          <p:cNvSpPr/>
          <p:nvPr/>
        </p:nvSpPr>
        <p:spPr>
          <a:xfrm>
            <a:off x="353244" y="5507783"/>
            <a:ext cx="228600" cy="504056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88547" y="4055426"/>
            <a:ext cx="28052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 </a:t>
            </a:r>
            <a:r>
              <a:rPr lang="ru-RU" sz="2400" dirty="0"/>
              <a:t>О</a:t>
            </a:r>
            <a:r>
              <a:rPr lang="ru-RU" sz="2400" dirty="0" smtClean="0"/>
              <a:t>бразовательная</a:t>
            </a:r>
          </a:p>
          <a:p>
            <a:r>
              <a:rPr lang="ru-RU" sz="2400" dirty="0" smtClean="0"/>
              <a:t> деятельность</a:t>
            </a:r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672262" y="5202592"/>
            <a:ext cx="35173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Игра</a:t>
            </a:r>
          </a:p>
          <a:p>
            <a:r>
              <a:rPr lang="ru-RU" sz="2400" dirty="0" smtClean="0"/>
              <a:t>Наблюдение</a:t>
            </a:r>
          </a:p>
          <a:p>
            <a:r>
              <a:rPr lang="ru-RU" sz="2400" dirty="0" smtClean="0"/>
              <a:t>Экспериментирование</a:t>
            </a:r>
            <a:endParaRPr lang="ru-RU" sz="2400" dirty="0"/>
          </a:p>
        </p:txBody>
      </p:sp>
      <p:sp>
        <p:nvSpPr>
          <p:cNvPr id="18" name="Минус 17"/>
          <p:cNvSpPr/>
          <p:nvPr/>
        </p:nvSpPr>
        <p:spPr>
          <a:xfrm>
            <a:off x="359947" y="5855920"/>
            <a:ext cx="228600" cy="504056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6007546" y="4500982"/>
            <a:ext cx="22392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Обогащенная</a:t>
            </a:r>
          </a:p>
          <a:p>
            <a:r>
              <a:rPr lang="ru-RU" sz="2400" dirty="0"/>
              <a:t>р</a:t>
            </a:r>
            <a:r>
              <a:rPr lang="ru-RU" sz="2400" dirty="0" smtClean="0"/>
              <a:t>азвивающая </a:t>
            </a:r>
          </a:p>
          <a:p>
            <a:r>
              <a:rPr lang="ru-RU" sz="2400" dirty="0" smtClean="0"/>
              <a:t>среда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53891080"/>
      </p:ext>
    </p:extLst>
  </p:cSld>
  <p:clrMapOvr>
    <a:masterClrMapping/>
  </p:clrMapOvr>
  <p:transition spd="slow" advClick="0" advTm="1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5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6512511" cy="1224136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Т</a:t>
            </a:r>
            <a:r>
              <a:rPr lang="ru-RU" sz="3200" dirty="0" smtClean="0">
                <a:solidFill>
                  <a:srgbClr val="FF0000"/>
                </a:solidFill>
              </a:rPr>
              <a:t>ехника </a:t>
            </a:r>
            <a:r>
              <a:rPr lang="ru-RU" sz="3200" dirty="0" err="1" smtClean="0">
                <a:solidFill>
                  <a:srgbClr val="FF0000"/>
                </a:solidFill>
              </a:rPr>
              <a:t>бумагокручение</a:t>
            </a:r>
            <a:r>
              <a:rPr lang="ru-RU" sz="3200" dirty="0" smtClean="0">
                <a:solidFill>
                  <a:srgbClr val="FF0000"/>
                </a:solidFill>
              </a:rPr>
              <a:t>.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Д</a:t>
            </a:r>
            <a:r>
              <a:rPr lang="ru-RU" dirty="0" smtClean="0">
                <a:solidFill>
                  <a:srgbClr val="FF0000"/>
                </a:solidFill>
              </a:rPr>
              <a:t>ети подготовительной группы 1</a:t>
            </a:r>
            <a:endParaRPr lang="ru-RU" sz="3200" dirty="0" smtClean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бумагокрцчени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65312"/>
            <a:ext cx="4716016" cy="4716016"/>
          </a:xfrm>
        </p:spPr>
      </p:pic>
      <p:pic>
        <p:nvPicPr>
          <p:cNvPr id="7" name="Содержимое 5" descr="бумагокрцчени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788024" y="1700808"/>
            <a:ext cx="4104456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 advTm="1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0" y="6946"/>
            <a:ext cx="9144000" cy="864096"/>
          </a:xfrm>
          <a:prstGeom prst="round2Diag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Структура развивающего занятия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6420" y="862798"/>
            <a:ext cx="8775287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   </a:t>
            </a:r>
            <a:r>
              <a:rPr lang="ru-RU" sz="2000" b="1" u="sng" dirty="0" smtClean="0"/>
              <a:t>Мотивация</a:t>
            </a:r>
          </a:p>
          <a:p>
            <a:r>
              <a:rPr lang="ru-RU" sz="2000" dirty="0" smtClean="0"/>
              <a:t>-включение ребенка в познавательную деятельность через </a:t>
            </a:r>
          </a:p>
          <a:p>
            <a:r>
              <a:rPr lang="ru-RU" sz="2000" dirty="0" smtClean="0"/>
              <a:t>игровую ситуацию</a:t>
            </a:r>
          </a:p>
          <a:p>
            <a:r>
              <a:rPr lang="ru-RU" sz="2000" dirty="0" smtClean="0"/>
              <a:t>-создание ситуации успеха</a:t>
            </a:r>
          </a:p>
          <a:p>
            <a:r>
              <a:rPr lang="ru-RU" sz="2000" dirty="0" smtClean="0"/>
              <a:t>-постановка цели занятия через раскрытие учебной</a:t>
            </a:r>
          </a:p>
          <a:p>
            <a:r>
              <a:rPr lang="ru-RU" sz="2000" dirty="0" smtClean="0"/>
              <a:t> задачи перед детьми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 </a:t>
            </a:r>
            <a:r>
              <a:rPr lang="ru-RU" sz="2000" b="1" u="sng" dirty="0" smtClean="0"/>
              <a:t>Открытие нового материала</a:t>
            </a:r>
          </a:p>
          <a:p>
            <a:r>
              <a:rPr lang="ru-RU" sz="2000" dirty="0" smtClean="0"/>
              <a:t>-восприятия З.У.Н, является основой для открытия нового </a:t>
            </a:r>
          </a:p>
          <a:p>
            <a:r>
              <a:rPr lang="ru-RU" sz="2000" dirty="0" smtClean="0"/>
              <a:t>знания</a:t>
            </a:r>
          </a:p>
          <a:p>
            <a:r>
              <a:rPr lang="ru-RU" sz="2000" dirty="0" smtClean="0"/>
              <a:t>-акцентирование внимания на затруднениях через</a:t>
            </a:r>
          </a:p>
          <a:p>
            <a:r>
              <a:rPr lang="ru-RU" sz="2000" dirty="0" smtClean="0"/>
              <a:t>столкновения знания с незнанием</a:t>
            </a:r>
          </a:p>
          <a:p>
            <a:r>
              <a:rPr lang="ru-RU" sz="2000" dirty="0" smtClean="0"/>
              <a:t>-выдвижение идей</a:t>
            </a:r>
          </a:p>
          <a:p>
            <a:r>
              <a:rPr lang="ru-RU" sz="2000" dirty="0" smtClean="0"/>
              <a:t>-выбор целей, игровые ситуации, задания в тетрадях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 </a:t>
            </a:r>
            <a:r>
              <a:rPr lang="ru-RU" sz="2000" b="1" u="sng" dirty="0" smtClean="0"/>
              <a:t>Итог</a:t>
            </a:r>
          </a:p>
          <a:p>
            <a:r>
              <a:rPr lang="ru-RU" sz="2000" dirty="0" smtClean="0"/>
              <a:t>-фиксация в речи детей новых знаний</a:t>
            </a:r>
          </a:p>
          <a:p>
            <a:r>
              <a:rPr lang="ru-RU" sz="2000" dirty="0" smtClean="0"/>
              <a:t>-осмысление достижений</a:t>
            </a:r>
          </a:p>
          <a:p>
            <a:r>
              <a:rPr lang="ru-RU" sz="2000" dirty="0" smtClean="0"/>
              <a:t>самооценка</a:t>
            </a:r>
          </a:p>
        </p:txBody>
      </p:sp>
      <p:sp>
        <p:nvSpPr>
          <p:cNvPr id="4" name="Блок-схема: узел 3"/>
          <p:cNvSpPr/>
          <p:nvPr/>
        </p:nvSpPr>
        <p:spPr>
          <a:xfrm rot="202949">
            <a:off x="-3158" y="3089034"/>
            <a:ext cx="255330" cy="362297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6" name="Блок-схема: узел 5"/>
          <p:cNvSpPr/>
          <p:nvPr/>
        </p:nvSpPr>
        <p:spPr>
          <a:xfrm rot="202949" flipH="1">
            <a:off x="-6225" y="5301211"/>
            <a:ext cx="259578" cy="362297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7" name="Блок-схема: узел 6"/>
          <p:cNvSpPr/>
          <p:nvPr/>
        </p:nvSpPr>
        <p:spPr>
          <a:xfrm rot="202949">
            <a:off x="-4212" y="946563"/>
            <a:ext cx="251082" cy="362297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1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224815"/>
      </p:ext>
    </p:extLst>
  </p:cSld>
  <p:clrMapOvr>
    <a:masterClrMapping/>
  </p:clrMapOvr>
  <p:transition spd="slow" advClick="0" advTm="1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2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2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056180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Самостоятельная деятельность детей - аппликация «ЗОНТ»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7" name="Содержимое 6" descr="SAM_054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4008" y="1484784"/>
            <a:ext cx="4256212" cy="2592288"/>
          </a:xfrm>
        </p:spPr>
      </p:pic>
      <p:pic>
        <p:nvPicPr>
          <p:cNvPr id="8" name="Содержимое 7" descr="SAM_0550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283968" y="4149080"/>
            <a:ext cx="3456384" cy="2708920"/>
          </a:xfrm>
        </p:spPr>
      </p:pic>
      <p:pic>
        <p:nvPicPr>
          <p:cNvPr id="5" name="Содержимое 7" descr="SAM_05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67544" y="1484784"/>
            <a:ext cx="3672407" cy="2754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 advTm="1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760543" cy="1143000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Проект «Земля - наш общий дом» 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SAM_057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598401"/>
            <a:ext cx="4104456" cy="3054735"/>
          </a:xfrm>
        </p:spPr>
      </p:pic>
      <p:pic>
        <p:nvPicPr>
          <p:cNvPr id="6" name="Содержимое 5" descr="SAM_057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2924944"/>
            <a:ext cx="4320480" cy="3677077"/>
          </a:xfrm>
        </p:spPr>
      </p:pic>
    </p:spTree>
  </p:cSld>
  <p:clrMapOvr>
    <a:masterClrMapping/>
  </p:clrMapOvr>
  <p:transition spd="slow" advClick="0" advTm="1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700808"/>
            <a:ext cx="8208912" cy="439248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dirty="0" smtClean="0">
                <a:solidFill>
                  <a:srgbClr val="7030A0"/>
                </a:solidFill>
              </a:rPr>
              <a:t>1. «Физическое развитие» </a:t>
            </a:r>
            <a:r>
              <a:rPr lang="ru-RU" sz="1800" dirty="0" smtClean="0"/>
              <a:t>- 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РАЗВИТИЕ МЕЛКОЙ МОТОРИКИ, СНЯТИЕ СТАТИЧЕСКОГО НАПРЯЖЕНИЯ; ВОСПИТАНИЕ КУЛЬТУРНО- ГИГИЕНИЧЕСКИХ НАВЫКОВ.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dirty="0" smtClean="0">
                <a:solidFill>
                  <a:srgbClr val="7030A0"/>
                </a:solidFill>
              </a:rPr>
              <a:t> 2. «рЕЧЕВОЕ развитие» </a:t>
            </a:r>
            <a:r>
              <a:rPr lang="ru-RU" sz="1800" dirty="0" smtClean="0"/>
              <a:t>-</a:t>
            </a:r>
            <a:r>
              <a:rPr lang="ru-RU" sz="1600" dirty="0" smtClean="0"/>
              <a:t> 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РАЗВИТИЕ СВОБОДНОГО ОБЩЕНИЯ СО ВЗРОСЛЫМИ И ДЕТЬМИ, ОВЛАДЕНИЕ КОНСТРУКТИВНЫМИ СПОСОБАМИ И СРЕДСТВАМИ ВЗАИМОДЕСТВИЯ С ОКРУЖАЮЩИМИ; ИСПОЛЬЗОВАНИЕ ХУДОЖЕСТВЕННЫХ ПРОИЗВЕДЕНИЙ ДЛЯ ОБОГАЩЕНИЯ СОДЕРЖАНИЯ ОБЛАСТИ, РАЗВИТИЕ ДЕТСКОГО ТВОРЧЕСТВА, ПРИОБЩЕНИЕ К РАЗЛИЧНЫМ ВИДАМ ИСКУССТВА, РАЗВИТИЕ ХУДОЖЕСТВЕННОГО ВОСПРИЯТИЯ И ЭСТЕТИЧЕСКОГО ВКУСА.</a:t>
            </a:r>
            <a:endParaRPr lang="ru-RU" sz="1600" b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88640"/>
            <a:ext cx="7772400" cy="1728192"/>
          </a:xfrm>
        </p:spPr>
        <p:txBody>
          <a:bodyPr/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«Художественное творчество» интеграция с другими образовательными областями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18000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0"/>
            <a:ext cx="828092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7030A0"/>
                </a:solidFill>
                <a:latin typeface="+mj-lt"/>
              </a:rPr>
              <a:t>3. «СОЦИАЛЬНО-КОММУНИКАТИВНОЕ РАЗВИТИЕ» </a:t>
            </a:r>
            <a:r>
              <a:rPr lang="ru-RU" b="1" dirty="0" smtClean="0">
                <a:latin typeface="+mj-lt"/>
              </a:rPr>
              <a:t>-</a:t>
            </a:r>
            <a:r>
              <a:rPr lang="ru-RU" dirty="0" smtClean="0">
                <a:latin typeface="+mj-lt"/>
              </a:rPr>
              <a:t>    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ФОРМИРОВАНИЕ  ОСНОВ БЕЗОПАСНОСТИ СОБСТВЕННОЙ ЖИЗНЕДЕЯТЕЛЬНОСТИ В РАЗЛИЧНЫХ ВИДАХ ПРОДУКТИВНОЙ ДЕЯТЕЛЬНОСТИ; ФОРМИРОВАНИЕ ГЕНДЕРНОЙ СЕМЕЙНОЙ ПРИНАДЛЕЖНОСТИ, РЕАЛИЗАЦИЯ ПАРТНЕРСКОГО ОТНОШЕНИЯ «ВЗРОСЛЫЙ – РЕБЕНОК»; ФОРМИРОВАНИЕ ТРУДОВЫХ УМЕНИЙ И НАВЫКОВ, ВОСПИТАНИЕ ТРУДОЛЮБИЯ, ВОСПИТАНИЕ ЦЕННОСТНОГО ОТНОШЕНИЯ К СОБСТВЕННОМУ ТРУДУ, ТРУДУ ДРУГИХ ЛЮДЕЙ И ЕГО РЕЗУЛЬТАТАМ.</a:t>
            </a:r>
          </a:p>
          <a:p>
            <a:pPr algn="just"/>
            <a:endParaRPr lang="ru-RU" sz="1600" dirty="0" smtClean="0">
              <a:latin typeface="+mj-lt"/>
            </a:endParaRPr>
          </a:p>
          <a:p>
            <a:pPr algn="just"/>
            <a:endParaRPr lang="ru-RU" sz="1600" dirty="0" smtClean="0">
              <a:latin typeface="+mj-lt"/>
            </a:endParaRPr>
          </a:p>
          <a:p>
            <a:pPr algn="just"/>
            <a:endParaRPr lang="ru-RU" sz="1600" dirty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3501007"/>
            <a:ext cx="85324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7030A0"/>
                </a:solidFill>
              </a:rPr>
              <a:t>4. «ПОЗНАВАТЕЛЬНОЕ РАЗВИТИЕ» </a:t>
            </a:r>
            <a:r>
              <a:rPr lang="ru-RU" b="1" dirty="0" smtClean="0"/>
              <a:t>-</a:t>
            </a:r>
            <a:r>
              <a:rPr lang="ru-RU" dirty="0" smtClean="0"/>
              <a:t>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СЕНСОРНОЕ РАЗВИТИЕ,ФОРМИРОВАНИЕ ЦЕЛОСТНОЙ КАРТИНЫ МИРА, РАСШИРЕНИЕ КРУГОЗОРА, ФЭМП.</a:t>
            </a:r>
          </a:p>
          <a:p>
            <a:pPr algn="just"/>
            <a:endParaRPr lang="ru-RU" b="1" dirty="0" smtClean="0"/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7030A0"/>
                </a:solidFill>
              </a:rPr>
              <a:t>5. «ХУДОЖЕСТВЕННО - ЭСТЕТИЧЕСКОЕ РАЗВИТИЕ» </a:t>
            </a:r>
            <a:r>
              <a:rPr lang="ru-RU" b="1" dirty="0" smtClean="0"/>
              <a:t>-</a:t>
            </a:r>
            <a:r>
              <a:rPr lang="ru-RU" dirty="0" smtClean="0">
                <a:latin typeface="+mj-lt"/>
              </a:rPr>
              <a:t>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РАЗВИТИЕ ИНТЕРЕСА К КОНСТРУКТИВНОЙ ДЕЯТЕЛЬНОСТИ; РАЗВИТИЕ ДЕТСКОГО ТВОРЧЕСТВА, ПРИОБЩЕНИЕ К ИЗОБРАЗИТЕЛЬНОМУ ИСКУССТВУ; ФОРМИРОВАТЬ ИНТЕРЕС К ЛЕПКЕ, ВОСПИТЫВАТЬ АККУРАТНОСТЬ; ИСПОЛЬЗОВАНИЕ МУЗЫКАЛЬНЫХ ПРОИЗВЕДЕНИЙ ДЛЯ ОБОГАЩЕНИЯ СОДЕРЖАНИЯ ОБЛАСТИ, ПРИОБЩЕНИЕ К РАЗЛИЧНЫМ ВИДАМ ИСКУССТВА.</a:t>
            </a: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</p:spTree>
  </p:cSld>
  <p:clrMapOvr>
    <a:masterClrMapping/>
  </p:clrMapOvr>
  <p:transition spd="slow" advClick="0" advTm="18000">
    <p:dissolv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heme/theme1.xml><?xml version="1.0" encoding="utf-8"?>
<a:theme xmlns:a="http://schemas.openxmlformats.org/drawingml/2006/main" name="ind_2027_slide">
  <a:themeElements>
    <a:clrScheme name="Тема Office 2">
      <a:dk1>
        <a:srgbClr val="000000"/>
      </a:dk1>
      <a:lt1>
        <a:srgbClr val="66FFFF"/>
      </a:lt1>
      <a:dk2>
        <a:srgbClr val="000000"/>
      </a:dk2>
      <a:lt2>
        <a:srgbClr val="CCCCCC"/>
      </a:lt2>
      <a:accent1>
        <a:srgbClr val="8A8400"/>
      </a:accent1>
      <a:accent2>
        <a:srgbClr val="3168A3"/>
      </a:accent2>
      <a:accent3>
        <a:srgbClr val="B8FFFF"/>
      </a:accent3>
      <a:accent4>
        <a:srgbClr val="000000"/>
      </a:accent4>
      <a:accent5>
        <a:srgbClr val="C4C2AA"/>
      </a:accent5>
      <a:accent6>
        <a:srgbClr val="2B5E93"/>
      </a:accent6>
      <a:hlink>
        <a:srgbClr val="00898A"/>
      </a:hlink>
      <a:folHlink>
        <a:srgbClr val="15A3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66FFFF"/>
        </a:lt1>
        <a:dk2>
          <a:srgbClr val="000000"/>
        </a:dk2>
        <a:lt2>
          <a:srgbClr val="CCCCCC"/>
        </a:lt2>
        <a:accent1>
          <a:srgbClr val="00A4A4"/>
        </a:accent1>
        <a:accent2>
          <a:srgbClr val="00C2C2"/>
        </a:accent2>
        <a:accent3>
          <a:srgbClr val="B8FFFF"/>
        </a:accent3>
        <a:accent4>
          <a:srgbClr val="000000"/>
        </a:accent4>
        <a:accent5>
          <a:srgbClr val="AACFCF"/>
        </a:accent5>
        <a:accent6>
          <a:srgbClr val="00B0B0"/>
        </a:accent6>
        <a:hlink>
          <a:srgbClr val="006363"/>
        </a:hlink>
        <a:folHlink>
          <a:srgbClr val="0085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66FFFF"/>
        </a:lt1>
        <a:dk2>
          <a:srgbClr val="000000"/>
        </a:dk2>
        <a:lt2>
          <a:srgbClr val="CCCCCC"/>
        </a:lt2>
        <a:accent1>
          <a:srgbClr val="8A8400"/>
        </a:accent1>
        <a:accent2>
          <a:srgbClr val="3168A3"/>
        </a:accent2>
        <a:accent3>
          <a:srgbClr val="B8FFFF"/>
        </a:accent3>
        <a:accent4>
          <a:srgbClr val="000000"/>
        </a:accent4>
        <a:accent5>
          <a:srgbClr val="C4C2AA"/>
        </a:accent5>
        <a:accent6>
          <a:srgbClr val="2B5E93"/>
        </a:accent6>
        <a:hlink>
          <a:srgbClr val="00898A"/>
        </a:hlink>
        <a:folHlink>
          <a:srgbClr val="15A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66FFFF"/>
        </a:lt1>
        <a:dk2>
          <a:srgbClr val="000000"/>
        </a:dk2>
        <a:lt2>
          <a:srgbClr val="CCCCCC"/>
        </a:lt2>
        <a:accent1>
          <a:srgbClr val="8E5D1D"/>
        </a:accent1>
        <a:accent2>
          <a:srgbClr val="00898A"/>
        </a:accent2>
        <a:accent3>
          <a:srgbClr val="B8FFFF"/>
        </a:accent3>
        <a:accent4>
          <a:srgbClr val="000000"/>
        </a:accent4>
        <a:accent5>
          <a:srgbClr val="C6B6AB"/>
        </a:accent5>
        <a:accent6>
          <a:srgbClr val="007C7D"/>
        </a:accent6>
        <a:hlink>
          <a:srgbClr val="994C52"/>
        </a:hlink>
        <a:folHlink>
          <a:srgbClr val="4F4A9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66FFFF"/>
        </a:lt1>
        <a:dk2>
          <a:srgbClr val="000000"/>
        </a:dk2>
        <a:lt2>
          <a:srgbClr val="CCCCCC"/>
        </a:lt2>
        <a:accent1>
          <a:srgbClr val="8C8800"/>
        </a:accent1>
        <a:accent2>
          <a:srgbClr val="00898A"/>
        </a:accent2>
        <a:accent3>
          <a:srgbClr val="B8FFFF"/>
        </a:accent3>
        <a:accent4>
          <a:srgbClr val="000000"/>
        </a:accent4>
        <a:accent5>
          <a:srgbClr val="C5C3AA"/>
        </a:accent5>
        <a:accent6>
          <a:srgbClr val="007C7D"/>
        </a:accent6>
        <a:hlink>
          <a:srgbClr val="995A3D"/>
        </a:hlink>
        <a:folHlink>
          <a:srgbClr val="734F8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00A4A4"/>
        </a:accent1>
        <a:accent2>
          <a:srgbClr val="00C2C2"/>
        </a:accent2>
        <a:accent3>
          <a:srgbClr val="FFFFFF"/>
        </a:accent3>
        <a:accent4>
          <a:srgbClr val="000000"/>
        </a:accent4>
        <a:accent5>
          <a:srgbClr val="AACFCF"/>
        </a:accent5>
        <a:accent6>
          <a:srgbClr val="00B0B0"/>
        </a:accent6>
        <a:hlink>
          <a:srgbClr val="006363"/>
        </a:hlink>
        <a:folHlink>
          <a:srgbClr val="0085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A8400"/>
        </a:accent1>
        <a:accent2>
          <a:srgbClr val="3168A3"/>
        </a:accent2>
        <a:accent3>
          <a:srgbClr val="FFFFFF"/>
        </a:accent3>
        <a:accent4>
          <a:srgbClr val="000000"/>
        </a:accent4>
        <a:accent5>
          <a:srgbClr val="C4C2AA"/>
        </a:accent5>
        <a:accent6>
          <a:srgbClr val="2B5E93"/>
        </a:accent6>
        <a:hlink>
          <a:srgbClr val="00898A"/>
        </a:hlink>
        <a:folHlink>
          <a:srgbClr val="15A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E5D1D"/>
        </a:accent1>
        <a:accent2>
          <a:srgbClr val="00898A"/>
        </a:accent2>
        <a:accent3>
          <a:srgbClr val="FFFFFF"/>
        </a:accent3>
        <a:accent4>
          <a:srgbClr val="000000"/>
        </a:accent4>
        <a:accent5>
          <a:srgbClr val="C6B6AB"/>
        </a:accent5>
        <a:accent6>
          <a:srgbClr val="007C7D"/>
        </a:accent6>
        <a:hlink>
          <a:srgbClr val="994C52"/>
        </a:hlink>
        <a:folHlink>
          <a:srgbClr val="4F4A9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C8800"/>
        </a:accent1>
        <a:accent2>
          <a:srgbClr val="00898A"/>
        </a:accent2>
        <a:accent3>
          <a:srgbClr val="FFFFFF"/>
        </a:accent3>
        <a:accent4>
          <a:srgbClr val="000000"/>
        </a:accent4>
        <a:accent5>
          <a:srgbClr val="C5C3AA"/>
        </a:accent5>
        <a:accent6>
          <a:srgbClr val="007C7D"/>
        </a:accent6>
        <a:hlink>
          <a:srgbClr val="995A3D"/>
        </a:hlink>
        <a:folHlink>
          <a:srgbClr val="734F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2">
      <a:dk1>
        <a:srgbClr val="000000"/>
      </a:dk1>
      <a:lt1>
        <a:srgbClr val="66FFFF"/>
      </a:lt1>
      <a:dk2>
        <a:srgbClr val="000000"/>
      </a:dk2>
      <a:lt2>
        <a:srgbClr val="CCCCCC"/>
      </a:lt2>
      <a:accent1>
        <a:srgbClr val="8A8400"/>
      </a:accent1>
      <a:accent2>
        <a:srgbClr val="3168A3"/>
      </a:accent2>
      <a:accent3>
        <a:srgbClr val="B8FFFF"/>
      </a:accent3>
      <a:accent4>
        <a:srgbClr val="000000"/>
      </a:accent4>
      <a:accent5>
        <a:srgbClr val="C4C2AA"/>
      </a:accent5>
      <a:accent6>
        <a:srgbClr val="2B5E93"/>
      </a:accent6>
      <a:hlink>
        <a:srgbClr val="00898A"/>
      </a:hlink>
      <a:folHlink>
        <a:srgbClr val="15A3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66FFFF"/>
        </a:lt1>
        <a:dk2>
          <a:srgbClr val="000000"/>
        </a:dk2>
        <a:lt2>
          <a:srgbClr val="CCCCCC"/>
        </a:lt2>
        <a:accent1>
          <a:srgbClr val="00A4A4"/>
        </a:accent1>
        <a:accent2>
          <a:srgbClr val="00C2C2"/>
        </a:accent2>
        <a:accent3>
          <a:srgbClr val="B8FFFF"/>
        </a:accent3>
        <a:accent4>
          <a:srgbClr val="000000"/>
        </a:accent4>
        <a:accent5>
          <a:srgbClr val="AACFCF"/>
        </a:accent5>
        <a:accent6>
          <a:srgbClr val="00B0B0"/>
        </a:accent6>
        <a:hlink>
          <a:srgbClr val="006363"/>
        </a:hlink>
        <a:folHlink>
          <a:srgbClr val="0085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66FFFF"/>
        </a:lt1>
        <a:dk2>
          <a:srgbClr val="000000"/>
        </a:dk2>
        <a:lt2>
          <a:srgbClr val="CCCCCC"/>
        </a:lt2>
        <a:accent1>
          <a:srgbClr val="8A8400"/>
        </a:accent1>
        <a:accent2>
          <a:srgbClr val="3168A3"/>
        </a:accent2>
        <a:accent3>
          <a:srgbClr val="B8FFFF"/>
        </a:accent3>
        <a:accent4>
          <a:srgbClr val="000000"/>
        </a:accent4>
        <a:accent5>
          <a:srgbClr val="C4C2AA"/>
        </a:accent5>
        <a:accent6>
          <a:srgbClr val="2B5E93"/>
        </a:accent6>
        <a:hlink>
          <a:srgbClr val="00898A"/>
        </a:hlink>
        <a:folHlink>
          <a:srgbClr val="15A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66FFFF"/>
        </a:lt1>
        <a:dk2>
          <a:srgbClr val="000000"/>
        </a:dk2>
        <a:lt2>
          <a:srgbClr val="CCCCCC"/>
        </a:lt2>
        <a:accent1>
          <a:srgbClr val="8E5D1D"/>
        </a:accent1>
        <a:accent2>
          <a:srgbClr val="00898A"/>
        </a:accent2>
        <a:accent3>
          <a:srgbClr val="B8FFFF"/>
        </a:accent3>
        <a:accent4>
          <a:srgbClr val="000000"/>
        </a:accent4>
        <a:accent5>
          <a:srgbClr val="C6B6AB"/>
        </a:accent5>
        <a:accent6>
          <a:srgbClr val="007C7D"/>
        </a:accent6>
        <a:hlink>
          <a:srgbClr val="994C52"/>
        </a:hlink>
        <a:folHlink>
          <a:srgbClr val="4F4A9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66FFFF"/>
        </a:lt1>
        <a:dk2>
          <a:srgbClr val="000000"/>
        </a:dk2>
        <a:lt2>
          <a:srgbClr val="CCCCCC"/>
        </a:lt2>
        <a:accent1>
          <a:srgbClr val="8C8800"/>
        </a:accent1>
        <a:accent2>
          <a:srgbClr val="00898A"/>
        </a:accent2>
        <a:accent3>
          <a:srgbClr val="B8FFFF"/>
        </a:accent3>
        <a:accent4>
          <a:srgbClr val="000000"/>
        </a:accent4>
        <a:accent5>
          <a:srgbClr val="C5C3AA"/>
        </a:accent5>
        <a:accent6>
          <a:srgbClr val="007C7D"/>
        </a:accent6>
        <a:hlink>
          <a:srgbClr val="995A3D"/>
        </a:hlink>
        <a:folHlink>
          <a:srgbClr val="734F8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00A4A4"/>
        </a:accent1>
        <a:accent2>
          <a:srgbClr val="00C2C2"/>
        </a:accent2>
        <a:accent3>
          <a:srgbClr val="FFFFFF"/>
        </a:accent3>
        <a:accent4>
          <a:srgbClr val="000000"/>
        </a:accent4>
        <a:accent5>
          <a:srgbClr val="AACFCF"/>
        </a:accent5>
        <a:accent6>
          <a:srgbClr val="00B0B0"/>
        </a:accent6>
        <a:hlink>
          <a:srgbClr val="006363"/>
        </a:hlink>
        <a:folHlink>
          <a:srgbClr val="0085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A8400"/>
        </a:accent1>
        <a:accent2>
          <a:srgbClr val="3168A3"/>
        </a:accent2>
        <a:accent3>
          <a:srgbClr val="FFFFFF"/>
        </a:accent3>
        <a:accent4>
          <a:srgbClr val="000000"/>
        </a:accent4>
        <a:accent5>
          <a:srgbClr val="C4C2AA"/>
        </a:accent5>
        <a:accent6>
          <a:srgbClr val="2B5E93"/>
        </a:accent6>
        <a:hlink>
          <a:srgbClr val="00898A"/>
        </a:hlink>
        <a:folHlink>
          <a:srgbClr val="15A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E5D1D"/>
        </a:accent1>
        <a:accent2>
          <a:srgbClr val="00898A"/>
        </a:accent2>
        <a:accent3>
          <a:srgbClr val="FFFFFF"/>
        </a:accent3>
        <a:accent4>
          <a:srgbClr val="000000"/>
        </a:accent4>
        <a:accent5>
          <a:srgbClr val="C6B6AB"/>
        </a:accent5>
        <a:accent6>
          <a:srgbClr val="007C7D"/>
        </a:accent6>
        <a:hlink>
          <a:srgbClr val="994C52"/>
        </a:hlink>
        <a:folHlink>
          <a:srgbClr val="4F4A9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C8800"/>
        </a:accent1>
        <a:accent2>
          <a:srgbClr val="00898A"/>
        </a:accent2>
        <a:accent3>
          <a:srgbClr val="FFFFFF"/>
        </a:accent3>
        <a:accent4>
          <a:srgbClr val="000000"/>
        </a:accent4>
        <a:accent5>
          <a:srgbClr val="C5C3AA"/>
        </a:accent5>
        <a:accent6>
          <a:srgbClr val="007C7D"/>
        </a:accent6>
        <a:hlink>
          <a:srgbClr val="995A3D"/>
        </a:hlink>
        <a:folHlink>
          <a:srgbClr val="734F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ind_0223_slide">
  <a:themeElements>
    <a:clrScheme name="Тема Office 2">
      <a:dk1>
        <a:srgbClr val="000000"/>
      </a:dk1>
      <a:lt1>
        <a:srgbClr val="FFCC99"/>
      </a:lt1>
      <a:dk2>
        <a:srgbClr val="000000"/>
      </a:dk2>
      <a:lt2>
        <a:srgbClr val="CCCCCC"/>
      </a:lt2>
      <a:accent1>
        <a:srgbClr val="8C3823"/>
      </a:accent1>
      <a:accent2>
        <a:srgbClr val="6E4D00"/>
      </a:accent2>
      <a:accent3>
        <a:srgbClr val="FFE2CA"/>
      </a:accent3>
      <a:accent4>
        <a:srgbClr val="000000"/>
      </a:accent4>
      <a:accent5>
        <a:srgbClr val="C5AEAC"/>
      </a:accent5>
      <a:accent6>
        <a:srgbClr val="634500"/>
      </a:accent6>
      <a:hlink>
        <a:srgbClr val="803100"/>
      </a:hlink>
      <a:folHlink>
        <a:srgbClr val="80003E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CC99"/>
        </a:lt1>
        <a:dk2>
          <a:srgbClr val="000000"/>
        </a:dk2>
        <a:lt2>
          <a:srgbClr val="CCCCCC"/>
        </a:lt2>
        <a:accent1>
          <a:srgbClr val="8C541C"/>
        </a:accent1>
        <a:accent2>
          <a:srgbClr val="804000"/>
        </a:accent2>
        <a:accent3>
          <a:srgbClr val="FFE2CA"/>
        </a:accent3>
        <a:accent4>
          <a:srgbClr val="000000"/>
        </a:accent4>
        <a:accent5>
          <a:srgbClr val="C5B3AB"/>
        </a:accent5>
        <a:accent6>
          <a:srgbClr val="733900"/>
        </a:accent6>
        <a:hlink>
          <a:srgbClr val="733511"/>
        </a:hlink>
        <a:folHlink>
          <a:srgbClr val="6B2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CC99"/>
        </a:lt1>
        <a:dk2>
          <a:srgbClr val="000000"/>
        </a:dk2>
        <a:lt2>
          <a:srgbClr val="CCCCCC"/>
        </a:lt2>
        <a:accent1>
          <a:srgbClr val="8C3823"/>
        </a:accent1>
        <a:accent2>
          <a:srgbClr val="6E4D00"/>
        </a:accent2>
        <a:accent3>
          <a:srgbClr val="FFE2CA"/>
        </a:accent3>
        <a:accent4>
          <a:srgbClr val="000000"/>
        </a:accent4>
        <a:accent5>
          <a:srgbClr val="C5AEAC"/>
        </a:accent5>
        <a:accent6>
          <a:srgbClr val="634500"/>
        </a:accent6>
        <a:hlink>
          <a:srgbClr val="803100"/>
        </a:hlink>
        <a:folHlink>
          <a:srgbClr val="8000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CC99"/>
        </a:lt1>
        <a:dk2>
          <a:srgbClr val="000000"/>
        </a:dk2>
        <a:lt2>
          <a:srgbClr val="CCCCCC"/>
        </a:lt2>
        <a:accent1>
          <a:srgbClr val="146644"/>
        </a:accent1>
        <a:accent2>
          <a:srgbClr val="804000"/>
        </a:accent2>
        <a:accent3>
          <a:srgbClr val="FFE2CA"/>
        </a:accent3>
        <a:accent4>
          <a:srgbClr val="000000"/>
        </a:accent4>
        <a:accent5>
          <a:srgbClr val="AAB8B0"/>
        </a:accent5>
        <a:accent6>
          <a:srgbClr val="733900"/>
        </a:accent6>
        <a:hlink>
          <a:srgbClr val="2F4C1F"/>
        </a:hlink>
        <a:folHlink>
          <a:srgbClr val="31355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CC99"/>
        </a:lt1>
        <a:dk2>
          <a:srgbClr val="000000"/>
        </a:dk2>
        <a:lt2>
          <a:srgbClr val="CCCCCC"/>
        </a:lt2>
        <a:accent1>
          <a:srgbClr val="2C516E"/>
        </a:accent1>
        <a:accent2>
          <a:srgbClr val="5F661F"/>
        </a:accent2>
        <a:accent3>
          <a:srgbClr val="FFE2CA"/>
        </a:accent3>
        <a:accent4>
          <a:srgbClr val="000000"/>
        </a:accent4>
        <a:accent5>
          <a:srgbClr val="ACB3BA"/>
        </a:accent5>
        <a:accent6>
          <a:srgbClr val="555C1B"/>
        </a:accent6>
        <a:hlink>
          <a:srgbClr val="593156"/>
        </a:hlink>
        <a:folHlink>
          <a:srgbClr val="8031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C541C"/>
        </a:accent1>
        <a:accent2>
          <a:srgbClr val="804000"/>
        </a:accent2>
        <a:accent3>
          <a:srgbClr val="FFFFFF"/>
        </a:accent3>
        <a:accent4>
          <a:srgbClr val="000000"/>
        </a:accent4>
        <a:accent5>
          <a:srgbClr val="C5B3AB"/>
        </a:accent5>
        <a:accent6>
          <a:srgbClr val="733900"/>
        </a:accent6>
        <a:hlink>
          <a:srgbClr val="733511"/>
        </a:hlink>
        <a:folHlink>
          <a:srgbClr val="6B2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C3823"/>
        </a:accent1>
        <a:accent2>
          <a:srgbClr val="6E4D00"/>
        </a:accent2>
        <a:accent3>
          <a:srgbClr val="FFFFFF"/>
        </a:accent3>
        <a:accent4>
          <a:srgbClr val="000000"/>
        </a:accent4>
        <a:accent5>
          <a:srgbClr val="C5AEAC"/>
        </a:accent5>
        <a:accent6>
          <a:srgbClr val="634500"/>
        </a:accent6>
        <a:hlink>
          <a:srgbClr val="803100"/>
        </a:hlink>
        <a:folHlink>
          <a:srgbClr val="8000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146644"/>
        </a:accent1>
        <a:accent2>
          <a:srgbClr val="804000"/>
        </a:accent2>
        <a:accent3>
          <a:srgbClr val="FFFFFF"/>
        </a:accent3>
        <a:accent4>
          <a:srgbClr val="000000"/>
        </a:accent4>
        <a:accent5>
          <a:srgbClr val="AAB8B0"/>
        </a:accent5>
        <a:accent6>
          <a:srgbClr val="733900"/>
        </a:accent6>
        <a:hlink>
          <a:srgbClr val="2F4C1F"/>
        </a:hlink>
        <a:folHlink>
          <a:srgbClr val="31355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2C516E"/>
        </a:accent1>
        <a:accent2>
          <a:srgbClr val="5F661F"/>
        </a:accent2>
        <a:accent3>
          <a:srgbClr val="FFFFFF"/>
        </a:accent3>
        <a:accent4>
          <a:srgbClr val="000000"/>
        </a:accent4>
        <a:accent5>
          <a:srgbClr val="ACB3BA"/>
        </a:accent5>
        <a:accent6>
          <a:srgbClr val="555C1B"/>
        </a:accent6>
        <a:hlink>
          <a:srgbClr val="593156"/>
        </a:hlink>
        <a:folHlink>
          <a:srgbClr val="8031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1_Default Design 2">
      <a:dk1>
        <a:srgbClr val="000000"/>
      </a:dk1>
      <a:lt1>
        <a:srgbClr val="FFCC99"/>
      </a:lt1>
      <a:dk2>
        <a:srgbClr val="000000"/>
      </a:dk2>
      <a:lt2>
        <a:srgbClr val="CCCCCC"/>
      </a:lt2>
      <a:accent1>
        <a:srgbClr val="8C3823"/>
      </a:accent1>
      <a:accent2>
        <a:srgbClr val="6E4D00"/>
      </a:accent2>
      <a:accent3>
        <a:srgbClr val="FFE2CA"/>
      </a:accent3>
      <a:accent4>
        <a:srgbClr val="000000"/>
      </a:accent4>
      <a:accent5>
        <a:srgbClr val="C5AEAC"/>
      </a:accent5>
      <a:accent6>
        <a:srgbClr val="634500"/>
      </a:accent6>
      <a:hlink>
        <a:srgbClr val="803100"/>
      </a:hlink>
      <a:folHlink>
        <a:srgbClr val="80003E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CC99"/>
        </a:lt1>
        <a:dk2>
          <a:srgbClr val="000000"/>
        </a:dk2>
        <a:lt2>
          <a:srgbClr val="CCCCCC"/>
        </a:lt2>
        <a:accent1>
          <a:srgbClr val="8C541C"/>
        </a:accent1>
        <a:accent2>
          <a:srgbClr val="804000"/>
        </a:accent2>
        <a:accent3>
          <a:srgbClr val="FFE2CA"/>
        </a:accent3>
        <a:accent4>
          <a:srgbClr val="000000"/>
        </a:accent4>
        <a:accent5>
          <a:srgbClr val="C5B3AB"/>
        </a:accent5>
        <a:accent6>
          <a:srgbClr val="733900"/>
        </a:accent6>
        <a:hlink>
          <a:srgbClr val="733511"/>
        </a:hlink>
        <a:folHlink>
          <a:srgbClr val="6B2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CC99"/>
        </a:lt1>
        <a:dk2>
          <a:srgbClr val="000000"/>
        </a:dk2>
        <a:lt2>
          <a:srgbClr val="CCCCCC"/>
        </a:lt2>
        <a:accent1>
          <a:srgbClr val="8C3823"/>
        </a:accent1>
        <a:accent2>
          <a:srgbClr val="6E4D00"/>
        </a:accent2>
        <a:accent3>
          <a:srgbClr val="FFE2CA"/>
        </a:accent3>
        <a:accent4>
          <a:srgbClr val="000000"/>
        </a:accent4>
        <a:accent5>
          <a:srgbClr val="C5AEAC"/>
        </a:accent5>
        <a:accent6>
          <a:srgbClr val="634500"/>
        </a:accent6>
        <a:hlink>
          <a:srgbClr val="803100"/>
        </a:hlink>
        <a:folHlink>
          <a:srgbClr val="8000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CC99"/>
        </a:lt1>
        <a:dk2>
          <a:srgbClr val="000000"/>
        </a:dk2>
        <a:lt2>
          <a:srgbClr val="CCCCCC"/>
        </a:lt2>
        <a:accent1>
          <a:srgbClr val="146644"/>
        </a:accent1>
        <a:accent2>
          <a:srgbClr val="804000"/>
        </a:accent2>
        <a:accent3>
          <a:srgbClr val="FFE2CA"/>
        </a:accent3>
        <a:accent4>
          <a:srgbClr val="000000"/>
        </a:accent4>
        <a:accent5>
          <a:srgbClr val="AAB8B0"/>
        </a:accent5>
        <a:accent6>
          <a:srgbClr val="733900"/>
        </a:accent6>
        <a:hlink>
          <a:srgbClr val="2F4C1F"/>
        </a:hlink>
        <a:folHlink>
          <a:srgbClr val="31355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CC99"/>
        </a:lt1>
        <a:dk2>
          <a:srgbClr val="000000"/>
        </a:dk2>
        <a:lt2>
          <a:srgbClr val="CCCCCC"/>
        </a:lt2>
        <a:accent1>
          <a:srgbClr val="2C516E"/>
        </a:accent1>
        <a:accent2>
          <a:srgbClr val="5F661F"/>
        </a:accent2>
        <a:accent3>
          <a:srgbClr val="FFE2CA"/>
        </a:accent3>
        <a:accent4>
          <a:srgbClr val="000000"/>
        </a:accent4>
        <a:accent5>
          <a:srgbClr val="ACB3BA"/>
        </a:accent5>
        <a:accent6>
          <a:srgbClr val="555C1B"/>
        </a:accent6>
        <a:hlink>
          <a:srgbClr val="593156"/>
        </a:hlink>
        <a:folHlink>
          <a:srgbClr val="8031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C541C"/>
        </a:accent1>
        <a:accent2>
          <a:srgbClr val="804000"/>
        </a:accent2>
        <a:accent3>
          <a:srgbClr val="FFFFFF"/>
        </a:accent3>
        <a:accent4>
          <a:srgbClr val="000000"/>
        </a:accent4>
        <a:accent5>
          <a:srgbClr val="C5B3AB"/>
        </a:accent5>
        <a:accent6>
          <a:srgbClr val="733900"/>
        </a:accent6>
        <a:hlink>
          <a:srgbClr val="733511"/>
        </a:hlink>
        <a:folHlink>
          <a:srgbClr val="6B2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C3823"/>
        </a:accent1>
        <a:accent2>
          <a:srgbClr val="6E4D00"/>
        </a:accent2>
        <a:accent3>
          <a:srgbClr val="FFFFFF"/>
        </a:accent3>
        <a:accent4>
          <a:srgbClr val="000000"/>
        </a:accent4>
        <a:accent5>
          <a:srgbClr val="C5AEAC"/>
        </a:accent5>
        <a:accent6>
          <a:srgbClr val="634500"/>
        </a:accent6>
        <a:hlink>
          <a:srgbClr val="803100"/>
        </a:hlink>
        <a:folHlink>
          <a:srgbClr val="8000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146644"/>
        </a:accent1>
        <a:accent2>
          <a:srgbClr val="804000"/>
        </a:accent2>
        <a:accent3>
          <a:srgbClr val="FFFFFF"/>
        </a:accent3>
        <a:accent4>
          <a:srgbClr val="000000"/>
        </a:accent4>
        <a:accent5>
          <a:srgbClr val="AAB8B0"/>
        </a:accent5>
        <a:accent6>
          <a:srgbClr val="733900"/>
        </a:accent6>
        <a:hlink>
          <a:srgbClr val="2F4C1F"/>
        </a:hlink>
        <a:folHlink>
          <a:srgbClr val="31355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2C516E"/>
        </a:accent1>
        <a:accent2>
          <a:srgbClr val="5F661F"/>
        </a:accent2>
        <a:accent3>
          <a:srgbClr val="FFFFFF"/>
        </a:accent3>
        <a:accent4>
          <a:srgbClr val="000000"/>
        </a:accent4>
        <a:accent5>
          <a:srgbClr val="ACB3BA"/>
        </a:accent5>
        <a:accent6>
          <a:srgbClr val="555C1B"/>
        </a:accent6>
        <a:hlink>
          <a:srgbClr val="593156"/>
        </a:hlink>
        <a:folHlink>
          <a:srgbClr val="8031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ind_2027_slide</Template>
  <TotalTime>1186</TotalTime>
  <Words>433</Words>
  <Application>Microsoft Office PowerPoint</Application>
  <PresentationFormat>Экран (4:3)</PresentationFormat>
  <Paragraphs>92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ind_2027_slide</vt:lpstr>
      <vt:lpstr>1_Default Design</vt:lpstr>
      <vt:lpstr>ind_0223_slide</vt:lpstr>
      <vt:lpstr>2_Default Design</vt:lpstr>
      <vt:lpstr>«РАЗВИТИЕ ХУДОЖЕСТВЕННО-ТВОРЧЕСКИХ СПОСОБНОСТЕЙ У ДЕТЕЙ ДОШКОЛЬНОГО ВОЗРАСТА ЧЕРЕЗ ИНТЕГРАЦИЮ РАЗЛИЧНЫХ ВИДОВ ДЕЯТЕЛЬНОСТИ»</vt:lpstr>
      <vt:lpstr>— процесс деятельности, создающий качественно новые материальные и духовные ценности или итог создания объективно нового.   Основной критерий, отличающий творчество от изготовления (производства) — уникальность его результата.   Результат творчества невозможно прямо вывести из начальных условий. Никто, кроме, возможно, автора, не может получить в точности такой же результат, если создать для него ту же исходную ситуацию. Таким образом, в процессе творчества автор вкладывает в материал некие несводимые к трудовым операциям или логическому выводу возможности, выражает в конечном результате какие-то аспекты своей личности. Именно этот факт придаёт продуктам творчества дополнительную ценность в сравнении с продуктами производства.  Творчество — это: деятельность, порождающая нечто качественно новое, никогда ранее не существовавшее; создание чего-то нового, ценного не только для данного человека, но и для других; процесс создания субъективных ценностей (википедия – свободная энциклопедия) </vt:lpstr>
      <vt:lpstr>Презентация PowerPoint</vt:lpstr>
      <vt:lpstr>Техника бумагокручение. Дети подготовительной группы 1</vt:lpstr>
      <vt:lpstr>Презентация PowerPoint</vt:lpstr>
      <vt:lpstr>Самостоятельная деятельность детей - аппликация «ЗОНТ»</vt:lpstr>
      <vt:lpstr>Проект «Земля - наш общий дом» </vt:lpstr>
      <vt:lpstr> 1. «Физическое развитие» - РАЗВИТИЕ МЕЛКОЙ МОТОРИКИ, СНЯТИЕ СТАТИЧЕСКОГО НАПРЯЖЕНИЯ; ВОСПИТАНИЕ КУЛЬТУРНО- ГИГИЕНИЧЕСКИХ НАВЫКОВ.   2. «рЕЧЕВОЕ развитие» - РАЗВИТИЕ СВОБОДНОГО ОБЩЕНИЯ СО ВЗРОСЛЫМИ И ДЕТЬМИ, ОВЛАДЕНИЕ КОНСТРУКТИВНЫМИ СПОСОБАМИ И СРЕДСТВАМИ ВЗАИМОДЕСТВИЯ С ОКРУЖАЮЩИМИ; ИСПОЛЬЗОВАНИЕ ХУДОЖЕСТВЕННЫХ ПРОИЗВЕДЕНИЙ ДЛЯ ОБОГАЩЕНИЯ СОДЕРЖАНИЯ ОБЛАСТИ, РАЗВИТИЕ ДЕТСКОГО ТВОРЧЕСТВА, ПРИОБЩЕНИЕ К РАЗЛИЧНЫМ ВИДАМ ИСКУССТВА, РАЗВИТИЕ ХУДОЖЕСТВЕННОГО ВОСПРИЯТИЯ И ЭСТЕТИЧЕСКОГО ВКУСА.</vt:lpstr>
      <vt:lpstr>Презентация PowerPoint</vt:lpstr>
      <vt:lpstr>Презентация PowerPoint</vt:lpstr>
      <vt:lpstr>Презентация PowerPoint</vt:lpstr>
      <vt:lpstr>Презентация PowerPoint</vt:lpstr>
      <vt:lpstr>Совместная работа  Аппликация из салфеток «Цветок для МАМЫ»</vt:lpstr>
      <vt:lpstr>Презентация PowerPoint</vt:lpstr>
      <vt:lpstr>Лепка  - пластинография«Светофор» </vt:lpstr>
      <vt:lpstr>Презентация PowerPoint</vt:lpstr>
      <vt:lpstr>Презентация PowerPoint</vt:lpstr>
      <vt:lpstr>Развитие художественно-творческих способностей через музыку</vt:lpstr>
      <vt:lpstr>Праздник Осени.</vt:lpstr>
      <vt:lpstr>Осенний оркестр. </vt:lpstr>
      <vt:lpstr>Развитие художественно-творческих способностей у детей дошкольного возраста во взаимодействии с семьей. Осенняя выставка «Улыбка Осени»</vt:lpstr>
      <vt:lpstr>Презентация PowerPoint</vt:lpstr>
      <vt:lpstr>   «Развитие двигательной активности детей дошкольного возраста посредством приобщения к различным видам спорта »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Админ</cp:lastModifiedBy>
  <cp:revision>144</cp:revision>
  <dcterms:created xsi:type="dcterms:W3CDTF">2012-02-04T07:58:57Z</dcterms:created>
  <dcterms:modified xsi:type="dcterms:W3CDTF">2020-11-25T09:00:04Z</dcterms:modified>
</cp:coreProperties>
</file>